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926638" cy="14355763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Public Sans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27xBHH7MQE/lHCdj/6EXFZeqv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0" d="100"/>
          <a:sy n="90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654750" y="1076675"/>
            <a:ext cx="6618075" cy="5383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92650" y="6818975"/>
            <a:ext cx="7941300" cy="646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992650" y="6818975"/>
            <a:ext cx="7941300" cy="646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9388" y="1076325"/>
            <a:ext cx="9567862" cy="5383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394475" y="475625"/>
            <a:ext cx="8544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nl-NL" sz="2900" i="0" u="none" strike="noStrike" cap="none">
                <a:solidFill>
                  <a:srgbClr val="00B050"/>
                </a:solidFill>
                <a:latin typeface="Public Sans"/>
                <a:ea typeface="Public Sans"/>
                <a:cs typeface="Public Sans"/>
                <a:sym typeface="Public Sans"/>
              </a:rPr>
              <a:t>Mogelijkheden </a:t>
            </a:r>
            <a:r>
              <a:rPr lang="nl-NL" sz="2500" i="0" u="none" strike="noStrike" cap="none">
                <a:solidFill>
                  <a:srgbClr val="00B050"/>
                </a:solidFill>
                <a:latin typeface="Public Sans"/>
                <a:ea typeface="Public Sans"/>
                <a:cs typeface="Public Sans"/>
                <a:sym typeface="Public Sans"/>
              </a:rPr>
              <a:t>ROEICARRIÈRE</a:t>
            </a:r>
            <a:r>
              <a:rPr lang="nl-NL" sz="2900" i="0" u="none" strike="noStrike" cap="none">
                <a:solidFill>
                  <a:srgbClr val="00B050"/>
                </a:solidFill>
                <a:latin typeface="Public Sans"/>
                <a:ea typeface="Public Sans"/>
                <a:cs typeface="Public Sans"/>
                <a:sym typeface="Public Sans"/>
              </a:rPr>
              <a:t> </a:t>
            </a:r>
            <a:r>
              <a:rPr lang="nl-NL" sz="2500" i="0" u="none" strike="noStrike" cap="none">
                <a:solidFill>
                  <a:srgbClr val="00B050"/>
                </a:solidFill>
                <a:latin typeface="Public Sans"/>
                <a:ea typeface="Public Sans"/>
                <a:cs typeface="Public Sans"/>
                <a:sym typeface="Public Sans"/>
              </a:rPr>
              <a:t>binnen RV RIJNMOND</a:t>
            </a:r>
            <a:endParaRPr sz="2500" i="0" u="none" strike="noStrike" cap="none">
              <a:solidFill>
                <a:srgbClr val="00B050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798604" y="4233578"/>
            <a:ext cx="2800800" cy="1518617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Boordroeien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285750" lvl="0" indent="-285750">
              <a:spcBef>
                <a:spcPts val="1000"/>
              </a:spcBef>
              <a:buClr>
                <a:schemeClr val="bg1"/>
              </a:buClr>
              <a:buSzPts val="1800"/>
              <a:buFontTx/>
              <a:buChar char="-"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C2+, C4+ roeien</a:t>
            </a:r>
          </a:p>
          <a:p>
            <a:pPr marL="285750" lvl="0" indent="-285750">
              <a:buClr>
                <a:schemeClr val="bg1"/>
              </a:buClr>
              <a:buSzPts val="1800"/>
              <a:buFontTx/>
              <a:buChar char="-"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Na skiffexamen: glad: 4-, 4+, 8+ roeien</a:t>
            </a:r>
          </a:p>
          <a:p>
            <a:pPr marL="285750" lvl="0" indent="-285750">
              <a:buClr>
                <a:schemeClr val="bg1"/>
              </a:buClr>
              <a:buSzPts val="1800"/>
              <a:buFontTx/>
              <a:buChar char="-"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Na aantekening: 2-, 4+, 8+ sturen</a:t>
            </a: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308166" y="3098225"/>
            <a:ext cx="1781100" cy="13299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Praktijkervaring opdoen</a:t>
            </a:r>
            <a:endParaRPr sz="1500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</a:t>
            </a: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Inloop (ook avond)</a:t>
            </a:r>
            <a:b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</a:b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</a:t>
            </a: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Ploegjes</a:t>
            </a: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365916" y="1513400"/>
            <a:ext cx="1638000" cy="29148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Examen basiscursus 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Scullen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in kielboten</a:t>
            </a:r>
            <a:endParaRPr sz="150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-NL" sz="130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</a:t>
            </a:r>
            <a:r>
              <a:rPr lang="nl-NL" sz="13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Theorie</a:t>
            </a:r>
            <a:endParaRPr sz="130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-NL" sz="130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</a:t>
            </a:r>
            <a:r>
              <a:rPr lang="nl-NL" sz="13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Praktijk</a:t>
            </a:r>
            <a:endParaRPr sz="13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285750" marR="0" lvl="0" indent="-171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308166" y="1513400"/>
            <a:ext cx="1781100" cy="15087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Vervolgroeien</a:t>
            </a:r>
            <a:endParaRPr sz="13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-NL" sz="13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(met instructeur paar keer Oud Verlaat, sluisjes, lage bruggen, WA-baan etc.)</a:t>
            </a:r>
            <a:endParaRPr sz="13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198232" y="2925581"/>
            <a:ext cx="2307600" cy="9546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Skifflessen en examen</a:t>
            </a:r>
            <a:endParaRPr sz="1500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</a:t>
            </a: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C1 skiff</a:t>
            </a:r>
            <a:endParaRPr sz="1300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</a:t>
            </a: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Gladde skiff</a:t>
            </a: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4198872" y="3960314"/>
            <a:ext cx="2307600" cy="582384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Boordroeien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lessen en examen</a:t>
            </a: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192195" y="1517750"/>
            <a:ext cx="2315400" cy="6642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Toeraantekening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64216" y="4502725"/>
            <a:ext cx="1638000" cy="22029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Als lid van RvR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vrije toegang tot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Kanoën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Trainingsruimte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4196095" y="4622832"/>
            <a:ext cx="2317500" cy="152505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nl-NL"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Instructeur worden</a:t>
            </a:r>
            <a:endParaRPr sz="1500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j</a:t>
            </a: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eugd, </a:t>
            </a:r>
            <a:r>
              <a:rPr lang="nl-NL" sz="1300" dirty="0" err="1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j</a:t>
            </a:r>
            <a:r>
              <a:rPr lang="nl-NL" sz="1300" i="0" u="none" strike="noStrike" cap="none" dirty="0" err="1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ovo’s</a:t>
            </a: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, v</a:t>
            </a: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eteranen</a:t>
            </a:r>
          </a:p>
          <a:p>
            <a:pPr lvl="0">
              <a:spcBef>
                <a:spcPts val="1000"/>
              </a:spcBef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Basisinstructiecursus</a:t>
            </a:r>
          </a:p>
          <a:p>
            <a:pPr lvl="0"/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Roei-instructeur 2</a:t>
            </a:r>
          </a:p>
          <a:p>
            <a:pPr lvl="0"/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- Roeicoach 2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308891" y="6047500"/>
            <a:ext cx="1782000" cy="6441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6400" tIns="45700" rIns="86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Wedstrijdroeien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nl-NL" sz="13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Rotte </a:t>
            </a:r>
            <a:r>
              <a:rPr lang="nl-NL" sz="130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R</a:t>
            </a:r>
            <a:r>
              <a:rPr lang="nl-NL" sz="13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oeicompetitie</a:t>
            </a:r>
            <a:endParaRPr sz="13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806170" y="2814100"/>
            <a:ext cx="2800800" cy="1340994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Sc</a:t>
            </a: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ullen glad en ongestuurd</a:t>
            </a:r>
          </a:p>
          <a:p>
            <a:pPr marL="285750" lvl="0" indent="-285750">
              <a:spcBef>
                <a:spcPts val="1000"/>
              </a:spcBef>
              <a:buClr>
                <a:schemeClr val="bg1"/>
              </a:buClr>
              <a:buSzPts val="1800"/>
              <a:buFontTx/>
              <a:buChar char="-"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C1 en C2X roeien</a:t>
            </a:r>
          </a:p>
          <a:p>
            <a:pPr marL="285750" indent="-285750">
              <a:buClr>
                <a:schemeClr val="bg1"/>
              </a:buClr>
              <a:buSzPts val="1800"/>
              <a:buFontTx/>
              <a:buChar char="-"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1X, 2X, 4X+, 8X+ roeien</a:t>
            </a:r>
          </a:p>
          <a:p>
            <a:pPr marL="285750" lvl="0" indent="-285750">
              <a:buClr>
                <a:schemeClr val="bg1"/>
              </a:buClr>
              <a:buSzPts val="1800"/>
              <a:buFontTx/>
              <a:buChar char="-"/>
            </a:pPr>
            <a:r>
              <a:rPr lang="nl-NL" sz="1300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Na aantekening: 4X+, 8X+ sturen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9884473" y="2834348"/>
            <a:ext cx="1894800" cy="491952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Wedstrijden glad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6799387" y="2076740"/>
            <a:ext cx="2800800" cy="658876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 err="1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Marathonroeien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9891979" y="4155094"/>
            <a:ext cx="1893600" cy="6642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Wedstrijden boordroeien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6549852" y="2114813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9646704" y="1714011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9635086" y="3000209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6547759" y="1714011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2051266" y="2181950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2051191" y="3677375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4200965" y="2252743"/>
            <a:ext cx="2315400" cy="602414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Cursus roeien op stromend water</a:t>
            </a: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(extern)</a:t>
            </a: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6562156" y="4355049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6799387" y="1506084"/>
            <a:ext cx="2800800" cy="500164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Toertochten binnenland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9891979" y="1513399"/>
            <a:ext cx="1893600" cy="492849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Toertochten buitenland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6556783" y="2990482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9646704" y="4359771"/>
            <a:ext cx="209700" cy="171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F9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2308891" y="5127925"/>
            <a:ext cx="1782000" cy="8451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Toertochten 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met 1 ster 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onder voorwaarden</a:t>
            </a: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2308166" y="4502725"/>
            <a:ext cx="1781100" cy="5508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Midweekroeien</a:t>
            </a:r>
            <a:endParaRPr sz="1500" i="0" u="none" strike="noStrike" cap="none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pic>
        <p:nvPicPr>
          <p:cNvPr id="116" name="Google Shape;11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916" y="402788"/>
            <a:ext cx="2981122" cy="7303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90;p1"/>
          <p:cNvSpPr/>
          <p:nvPr/>
        </p:nvSpPr>
        <p:spPr>
          <a:xfrm>
            <a:off x="4196095" y="6228016"/>
            <a:ext cx="2307600" cy="462068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5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Kamprechter worden</a:t>
            </a:r>
            <a:endParaRPr sz="15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nl-NL" sz="1300" i="0" u="none" strike="noStrike" cap="none" dirty="0">
                <a:solidFill>
                  <a:schemeClr val="lt1"/>
                </a:solidFill>
                <a:latin typeface="Public Sans"/>
                <a:ea typeface="Public Sans"/>
                <a:cs typeface="Public Sans"/>
                <a:sym typeface="Public Sans"/>
              </a:rPr>
              <a:t>B en C</a:t>
            </a:r>
            <a:endParaRPr sz="1300" i="0" u="none" strike="noStrike" cap="none" dirty="0">
              <a:solidFill>
                <a:schemeClr val="lt1"/>
              </a:solidFill>
              <a:latin typeface="Public Sans"/>
              <a:ea typeface="Public Sans"/>
              <a:cs typeface="Public Sans"/>
              <a:sym typeface="Public Sans"/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694839"/>
              </p:ext>
            </p:extLst>
          </p:nvPr>
        </p:nvGraphicFramePr>
        <p:xfrm>
          <a:off x="8330779" y="6048815"/>
          <a:ext cx="3454800" cy="6412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4800">
                  <a:extLst>
                    <a:ext uri="{9D8B030D-6E8A-4147-A177-3AD203B41FA5}">
                      <a16:colId xmlns:a16="http://schemas.microsoft.com/office/drawing/2014/main" val="886020945"/>
                    </a:ext>
                  </a:extLst>
                </a:gridCol>
              </a:tblGrid>
              <a:tr h="608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100" i="1" dirty="0">
                          <a:solidFill>
                            <a:srgbClr val="00B050"/>
                          </a:solidFill>
                          <a:effectLst/>
                        </a:rPr>
                        <a:t>Verklaringen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000" b="0" i="1" dirty="0" err="1">
                          <a:solidFill>
                            <a:srgbClr val="00B050"/>
                          </a:solidFill>
                          <a:effectLst/>
                        </a:rPr>
                        <a:t>Scullen</a:t>
                      </a:r>
                      <a:r>
                        <a:rPr lang="nl-NL" sz="1000" b="0" i="1" dirty="0">
                          <a:solidFill>
                            <a:srgbClr val="00B050"/>
                          </a:solidFill>
                          <a:effectLst/>
                        </a:rPr>
                        <a:t> met stuur X+               </a:t>
                      </a:r>
                      <a:r>
                        <a:rPr lang="nl-NL" sz="1000" b="0" i="1" dirty="0" err="1">
                          <a:solidFill>
                            <a:srgbClr val="00B050"/>
                          </a:solidFill>
                          <a:effectLst/>
                        </a:rPr>
                        <a:t>Scullen</a:t>
                      </a:r>
                      <a:r>
                        <a:rPr lang="nl-NL" sz="1000" b="0" i="1" dirty="0">
                          <a:solidFill>
                            <a:srgbClr val="00B050"/>
                          </a:solidFill>
                          <a:effectLst/>
                        </a:rPr>
                        <a:t> zonder stuur X</a:t>
                      </a:r>
                      <a:endParaRPr lang="en-US" sz="1000" b="0" i="1" dirty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000" b="0" i="1" dirty="0">
                          <a:solidFill>
                            <a:srgbClr val="00B050"/>
                          </a:solidFill>
                          <a:effectLst/>
                        </a:rPr>
                        <a:t>Boordroeien met stuur +          Boordroeien zonder stuur –</a:t>
                      </a:r>
                      <a:endParaRPr lang="en-US" sz="1000" b="0" i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72000" marB="7200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724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183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Public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Thérèse Brans</dc:creator>
  <cp:lastModifiedBy>Anthony Ouwehand</cp:lastModifiedBy>
  <cp:revision>18</cp:revision>
  <dcterms:created xsi:type="dcterms:W3CDTF">2022-01-28T11:24:51Z</dcterms:created>
  <dcterms:modified xsi:type="dcterms:W3CDTF">2023-10-12T19:59:06Z</dcterms:modified>
</cp:coreProperties>
</file>